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8"/>
  </p:notesMasterIdLst>
  <p:sldIdLst>
    <p:sldId id="256" r:id="rId2"/>
    <p:sldId id="257" r:id="rId3"/>
    <p:sldId id="265" r:id="rId4"/>
    <p:sldId id="267" r:id="rId5"/>
    <p:sldId id="271" r:id="rId6"/>
    <p:sldId id="258" r:id="rId7"/>
    <p:sldId id="259" r:id="rId8"/>
    <p:sldId id="260" r:id="rId9"/>
    <p:sldId id="261" r:id="rId10"/>
    <p:sldId id="262" r:id="rId11"/>
    <p:sldId id="263" r:id="rId12"/>
    <p:sldId id="266" r:id="rId13"/>
    <p:sldId id="270" r:id="rId14"/>
    <p:sldId id="264" r:id="rId15"/>
    <p:sldId id="268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4D9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3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3EEBA-95FA-4046-932B-BE534606366B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BB199-25B5-490F-B8A5-EE00C7D9D5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BB199-25B5-490F-B8A5-EE00C7D9D52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78D2CC-6A41-40AF-A42A-DB4A089726F5}" type="datetimeFigureOut">
              <a:rPr lang="en-US" smtClean="0"/>
              <a:pPr/>
              <a:t>7/6/2013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8DE944-8B19-40C7-A3AE-65EA8E714E4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lickr.com/x/t/0090009/photos/andyrs/1321927918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ickr.com/x/t/0094009/photos/mamboman/503405645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andyrs/1321927918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flickr.com/photos/44676123@N08/4166350615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pa.gov/safewater/kids/flash/flash_watercycle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globalwaterpartnership/5663389997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-RnPm-2DNv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44676123@N08/4166350615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gsfc/6049973495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inpopjr.com/science/weather/watercycl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rsliretteslearningdetectives.com/2011/12/water-cycle-activities-resources-and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9.xml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slide" Target="slide8.xml"/><Relationship Id="rId5" Type="http://schemas.openxmlformats.org/officeDocument/2006/relationships/slide" Target="slide12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flickr.com/x/t/0090009/photos/sfgamchick/1056261883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x/t/0092009/photos/alex-rk/2052772050/" TargetMode="External"/><Relationship Id="rId7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flickr.com/photos/alex-rk/2052772050/" TargetMode="External"/><Relationship Id="rId5" Type="http://schemas.openxmlformats.org/officeDocument/2006/relationships/hyperlink" Target="http://www.flickr.com/photos/lab2112/362170444/" TargetMode="Externa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Fluid Earth</a:t>
            </a:r>
            <a:br>
              <a:rPr lang="en-US" dirty="0" smtClean="0"/>
            </a:br>
            <a:r>
              <a:rPr lang="en-US" dirty="0" smtClean="0"/>
              <a:t>Water, Water, Everywhere!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Mrs. McClure </a:t>
            </a:r>
          </a:p>
          <a:p>
            <a:pPr>
              <a:buNone/>
            </a:pPr>
            <a:r>
              <a:rPr lang="en-US" dirty="0" smtClean="0"/>
              <a:t>        2</a:t>
            </a:r>
            <a:r>
              <a:rPr lang="en-US" baseline="30000" dirty="0" smtClean="0"/>
              <a:t>nd</a:t>
            </a:r>
            <a:r>
              <a:rPr lang="en-US" dirty="0" smtClean="0"/>
              <a:t> Grade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6"/>
            <a:r>
              <a:rPr lang="en-US" sz="800" dirty="0" smtClean="0"/>
              <a:t>                              @</a:t>
            </a:r>
            <a:r>
              <a:rPr lang="en-US" sz="800" dirty="0" err="1" smtClean="0"/>
              <a:t>simonds</a:t>
            </a:r>
            <a:r>
              <a:rPr lang="en-US" sz="800" dirty="0" smtClean="0"/>
              <a:t>, “</a:t>
            </a:r>
            <a:r>
              <a:rPr lang="en-US" sz="800" dirty="0" smtClean="0">
                <a:hlinkClick r:id="rId2"/>
              </a:rPr>
              <a:t>Lake Michigan Waves</a:t>
            </a:r>
            <a:r>
              <a:rPr lang="en-US" sz="800" dirty="0" smtClean="0"/>
              <a:t>” Taken on August 14</a:t>
            </a:r>
            <a:r>
              <a:rPr lang="en-US" sz="800" baseline="30000" dirty="0" smtClean="0"/>
              <a:t>th</a:t>
            </a:r>
            <a:r>
              <a:rPr lang="en-US" sz="800" dirty="0" smtClean="0"/>
              <a:t> 2007, via </a:t>
            </a:r>
            <a:r>
              <a:rPr lang="en-US" sz="800" dirty="0" err="1" smtClean="0"/>
              <a:t>Flickr</a:t>
            </a:r>
            <a:r>
              <a:rPr lang="en-US" sz="800" dirty="0" smtClean="0"/>
              <a:t>, Creative Commons Attribution.  </a:t>
            </a:r>
            <a:endParaRPr lang="en-US" sz="800" dirty="0"/>
          </a:p>
        </p:txBody>
      </p:sp>
      <p:pic>
        <p:nvPicPr>
          <p:cNvPr id="5" name="Picture 4" descr="water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905000"/>
            <a:ext cx="4461239" cy="32656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Runoff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Rain falls to ground</a:t>
            </a:r>
          </a:p>
          <a:p>
            <a:endParaRPr lang="en-US" sz="3500" dirty="0" smtClean="0"/>
          </a:p>
          <a:p>
            <a:r>
              <a:rPr lang="en-US" sz="3500" dirty="0" smtClean="0"/>
              <a:t>Runs down mountains</a:t>
            </a:r>
          </a:p>
          <a:p>
            <a:pPr>
              <a:buNone/>
            </a:pPr>
            <a:r>
              <a:rPr lang="en-US" sz="3500" dirty="0" smtClean="0"/>
              <a:t>   and hills</a:t>
            </a:r>
          </a:p>
          <a:p>
            <a:pPr>
              <a:buNone/>
            </a:pPr>
            <a:endParaRPr lang="en-US" sz="3500" dirty="0" smtClean="0"/>
          </a:p>
          <a:p>
            <a:r>
              <a:rPr lang="en-US" sz="3500" dirty="0" smtClean="0"/>
              <a:t>Goes to new places</a:t>
            </a:r>
          </a:p>
          <a:p>
            <a:pPr>
              <a:buNone/>
            </a:pPr>
            <a:r>
              <a:rPr lang="en-US" sz="1300" dirty="0" smtClean="0"/>
              <a:t>.  </a:t>
            </a:r>
            <a:endParaRPr lang="en-US" sz="1300" dirty="0"/>
          </a:p>
        </p:txBody>
      </p:sp>
      <p:pic>
        <p:nvPicPr>
          <p:cNvPr id="4" name="Picture 3" descr="runof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143000"/>
            <a:ext cx="2286000" cy="3342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800000" flipV="1">
            <a:off x="6705600" y="5748012"/>
            <a:ext cx="18285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hlinkClick r:id="rId3" action="ppaction://hlinksldjump"/>
              </a:rPr>
              <a:t>Back</a:t>
            </a:r>
            <a:r>
              <a:rPr lang="en-US" sz="3200" dirty="0" smtClean="0"/>
              <a:t> 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6446517" y="4701064"/>
            <a:ext cx="1706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24600" y="4495801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@mamboman1 “</a:t>
            </a:r>
            <a:r>
              <a:rPr lang="en-US" sz="1200" dirty="0" smtClean="0">
                <a:hlinkClick r:id="rId4"/>
              </a:rPr>
              <a:t>Waterfall</a:t>
            </a:r>
            <a:r>
              <a:rPr lang="en-US" sz="1200" dirty="0" smtClean="0"/>
              <a:t>”  May 18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2007 via Flicker, Creative Commons Attribution.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Water collects and </a:t>
            </a:r>
          </a:p>
          <a:p>
            <a:pPr>
              <a:buNone/>
            </a:pPr>
            <a:r>
              <a:rPr lang="en-US" dirty="0" smtClean="0"/>
              <a:t>stays in:</a:t>
            </a:r>
          </a:p>
          <a:p>
            <a:endParaRPr lang="en-US" dirty="0" smtClean="0"/>
          </a:p>
          <a:p>
            <a:r>
              <a:rPr lang="en-US" dirty="0" smtClean="0"/>
              <a:t>Lakes</a:t>
            </a:r>
          </a:p>
          <a:p>
            <a:r>
              <a:rPr lang="en-US" dirty="0" smtClean="0"/>
              <a:t>Rivers</a:t>
            </a:r>
          </a:p>
          <a:p>
            <a:r>
              <a:rPr lang="en-US" dirty="0" smtClean="0"/>
              <a:t>Oceans</a:t>
            </a:r>
          </a:p>
          <a:p>
            <a:r>
              <a:rPr lang="en-US" dirty="0" smtClean="0"/>
              <a:t>Ground water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900" dirty="0" smtClean="0"/>
              <a:t> </a:t>
            </a:r>
            <a:endParaRPr lang="en-US" sz="1900" dirty="0"/>
          </a:p>
        </p:txBody>
      </p:sp>
      <p:pic>
        <p:nvPicPr>
          <p:cNvPr id="4" name="Picture 3" descr="lake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524000"/>
            <a:ext cx="5000150" cy="3340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4114800" y="4876800"/>
            <a:ext cx="441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@</a:t>
            </a:r>
            <a:r>
              <a:rPr lang="en-US" sz="1200" dirty="0" err="1" smtClean="0"/>
              <a:t>larrysphat</a:t>
            </a:r>
            <a:r>
              <a:rPr lang="en-US" sz="1200" dirty="0" smtClean="0"/>
              <a:t>, </a:t>
            </a:r>
            <a:r>
              <a:rPr lang="en-US" sz="1200" dirty="0" smtClean="0">
                <a:hlinkClick r:id="rId3"/>
              </a:rPr>
              <a:t>M-22 Crossing Glen Lake</a:t>
            </a:r>
            <a:r>
              <a:rPr lang="en-US" sz="1200" dirty="0" smtClean="0"/>
              <a:t>, October 11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2008 via Flicker, Creative Commons Attribution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77000" y="5791200"/>
            <a:ext cx="2438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 smtClean="0">
                <a:hlinkClick r:id="rId4" action="ppaction://hlinksldjump"/>
              </a:rPr>
              <a:t>Back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Water goes around and around</a:t>
            </a:r>
            <a:br>
              <a:rPr lang="en-US" dirty="0" smtClean="0"/>
            </a:b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the water is collected the process is started all over again!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1400" dirty="0" smtClean="0"/>
              <a:t>@</a:t>
            </a:r>
            <a:r>
              <a:rPr lang="en-US" sz="1400" dirty="0" err="1" smtClean="0"/>
              <a:t>DevinHunt</a:t>
            </a:r>
            <a:r>
              <a:rPr lang="en-US" sz="1400" dirty="0" smtClean="0"/>
              <a:t>, “</a:t>
            </a:r>
            <a:r>
              <a:rPr lang="en-US" sz="1400" dirty="0" smtClean="0">
                <a:hlinkClick r:id="rId2"/>
              </a:rPr>
              <a:t>Water Cycle</a:t>
            </a:r>
            <a:r>
              <a:rPr lang="en-US" sz="1400" dirty="0" smtClean="0"/>
              <a:t>” December 7, 2009 via </a:t>
            </a:r>
            <a:r>
              <a:rPr lang="en-US" sz="1400" dirty="0" err="1" smtClean="0"/>
              <a:t>Flickr</a:t>
            </a:r>
            <a:r>
              <a:rPr lang="en-US" sz="1400" dirty="0" smtClean="0"/>
              <a:t>, Creative Commons Attribution.  </a:t>
            </a:r>
          </a:p>
          <a:p>
            <a:endParaRPr lang="en-US" dirty="0"/>
          </a:p>
        </p:txBody>
      </p:sp>
      <p:pic>
        <p:nvPicPr>
          <p:cNvPr id="1026" name="Picture 2" descr="C:\Users\mcclurec\AppData\Local\Microsoft\Windows\Temporary Internet Files\Content.IE5\O77V6K63\4166350615_3e3b41ca34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590800"/>
            <a:ext cx="4942313" cy="2973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Water Cycle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on the link below to go to an interactive water cycle site.</a:t>
            </a:r>
          </a:p>
          <a:p>
            <a:endParaRPr lang="en-US" dirty="0" smtClean="0"/>
          </a:p>
          <a:p>
            <a:pPr lvl="2"/>
            <a:r>
              <a:rPr lang="en-US" sz="3600" dirty="0" smtClean="0">
                <a:hlinkClick r:id="rId2"/>
              </a:rPr>
              <a:t>Interactive Water Cycle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Cycle Board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While discovering water cycles, we will create a bulletin board sharing what the water cycle looks like in our community!</a:t>
            </a:r>
          </a:p>
        </p:txBody>
      </p:sp>
      <p:pic>
        <p:nvPicPr>
          <p:cNvPr id="3073" name="Picture 1" descr="C:\Users\mcclurec\AppData\Local\Microsoft\Windows\Temporary Internet Files\Content.IE5\ILT3GRQ9\5663389997_9efe21bb03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3429000"/>
            <a:ext cx="4648200" cy="27988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62400" y="6324600"/>
            <a:ext cx="4156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@</a:t>
            </a:r>
            <a:r>
              <a:rPr lang="en-US" sz="1200" dirty="0" err="1" smtClean="0"/>
              <a:t>GlobalWaterPartnership</a:t>
            </a:r>
            <a:r>
              <a:rPr lang="en-US" sz="1200" dirty="0" smtClean="0"/>
              <a:t> “</a:t>
            </a:r>
            <a:r>
              <a:rPr lang="en-US" sz="1200" dirty="0" smtClean="0">
                <a:hlinkClick r:id="rId3"/>
              </a:rPr>
              <a:t>Water  Cycle</a:t>
            </a:r>
            <a:r>
              <a:rPr lang="en-US" sz="1200" dirty="0" smtClean="0"/>
              <a:t>”  April 28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2007 via </a:t>
            </a:r>
            <a:r>
              <a:rPr lang="en-US" sz="1200" dirty="0" err="1" smtClean="0"/>
              <a:t>Flikr</a:t>
            </a:r>
            <a:r>
              <a:rPr lang="en-US" sz="1200" dirty="0" smtClean="0"/>
              <a:t>, Creative Commons Attribution.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Graders Explaining the Water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0"/>
            <a:ext cx="8305800" cy="3276600"/>
          </a:xfrm>
        </p:spPr>
        <p:txBody>
          <a:bodyPr/>
          <a:lstStyle/>
          <a:p>
            <a:pPr>
              <a:buNone/>
            </a:pPr>
            <a:endParaRPr lang="en-US" sz="3600" dirty="0" smtClean="0">
              <a:hlinkClick r:id="rId2"/>
            </a:endParaRPr>
          </a:p>
          <a:p>
            <a:pPr>
              <a:buNone/>
            </a:pPr>
            <a:endParaRPr lang="en-US" sz="3600" dirty="0" smtClean="0">
              <a:hlinkClick r:id="rId2"/>
            </a:endParaRPr>
          </a:p>
          <a:p>
            <a:pPr algn="ctr">
              <a:buNone/>
            </a:pPr>
            <a:r>
              <a:rPr lang="en-US" sz="3600" dirty="0" smtClean="0">
                <a:hlinkClick r:id="rId2"/>
              </a:rPr>
              <a:t>Water Cycle Stop Motion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2667000"/>
            <a:ext cx="518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will also create a stop motion explanation of the water cycle on our </a:t>
            </a:r>
            <a:r>
              <a:rPr lang="en-US" dirty="0" err="1" smtClean="0"/>
              <a:t>iPads</a:t>
            </a:r>
            <a:r>
              <a:rPr lang="en-US" dirty="0" smtClean="0"/>
              <a:t>.  </a:t>
            </a:r>
          </a:p>
          <a:p>
            <a:endParaRPr lang="en-US" dirty="0" smtClean="0"/>
          </a:p>
          <a:p>
            <a:r>
              <a:rPr lang="en-US" dirty="0" smtClean="0"/>
              <a:t>Watch another 2</a:t>
            </a:r>
            <a:r>
              <a:rPr lang="en-US" baseline="30000" dirty="0" smtClean="0"/>
              <a:t>nd</a:t>
            </a:r>
            <a:r>
              <a:rPr lang="en-US" dirty="0" smtClean="0"/>
              <a:t> grade class and their water cycle stop motion!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hope you had lots of fun exploring the water cycle!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C:\Users\mcclurec\AppData\Local\Microsoft\Windows\Temporary Internet Files\Content.IE5\O77V6K63\4166350615_3e3b41ca34_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0411" y="2819400"/>
            <a:ext cx="4562302" cy="27445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2799" y="5715001"/>
            <a:ext cx="457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@</a:t>
            </a:r>
            <a:r>
              <a:rPr lang="en-US" sz="1200" dirty="0" err="1" smtClean="0"/>
              <a:t>DevinHunt</a:t>
            </a:r>
            <a:r>
              <a:rPr lang="en-US" sz="1200" dirty="0" smtClean="0"/>
              <a:t>, “</a:t>
            </a:r>
            <a:r>
              <a:rPr lang="en-US" sz="1200" dirty="0" smtClean="0">
                <a:hlinkClick r:id="rId3"/>
              </a:rPr>
              <a:t>Water Cycle</a:t>
            </a:r>
            <a:r>
              <a:rPr lang="en-US" sz="1200" dirty="0" smtClean="0"/>
              <a:t>” December 7, 2009 via </a:t>
            </a:r>
            <a:r>
              <a:rPr lang="en-US" sz="1200" dirty="0" err="1" smtClean="0"/>
              <a:t>Flickr</a:t>
            </a:r>
            <a:r>
              <a:rPr lang="en-US" sz="1200" dirty="0" smtClean="0"/>
              <a:t>, Creative Commons Attribution.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	Water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Most of our Earth is covered in water, but it doesn’t just stay there.  Where does it go?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																											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4" descr="6049973495_b97aec7ee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895600"/>
            <a:ext cx="3733800" cy="3733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0800000" flipV="1">
            <a:off x="5638800" y="5689764"/>
            <a:ext cx="289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@</a:t>
            </a:r>
            <a:r>
              <a:rPr lang="en-US" sz="1200" dirty="0" err="1" smtClean="0"/>
              <a:t>NASAGoddardSpacePhotoandVideo</a:t>
            </a:r>
            <a:r>
              <a:rPr lang="en-US" sz="1200" dirty="0" smtClean="0"/>
              <a:t> “</a:t>
            </a:r>
            <a:r>
              <a:rPr lang="en-US" sz="1200" dirty="0" smtClean="0">
                <a:hlinkClick r:id="rId3"/>
              </a:rPr>
              <a:t>Earth From Space</a:t>
            </a:r>
            <a:r>
              <a:rPr lang="en-US" sz="1200" dirty="0" smtClean="0"/>
              <a:t>” October 17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2000 via </a:t>
            </a:r>
            <a:r>
              <a:rPr lang="en-US" sz="1200" dirty="0" err="1" smtClean="0"/>
              <a:t>Flickr</a:t>
            </a:r>
            <a:r>
              <a:rPr lang="en-US" sz="1200" dirty="0" smtClean="0"/>
              <a:t>, Creative Commons Attribution.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Brain Pop Video-Water Cycle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Watch water cycle video to learn about the water cycle!</a:t>
            </a:r>
          </a:p>
          <a:p>
            <a:r>
              <a:rPr lang="en-US" dirty="0" smtClean="0"/>
              <a:t>You will need to enter our school username and password.</a:t>
            </a: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pPr algn="ctr">
              <a:buNone/>
            </a:pPr>
            <a:r>
              <a:rPr lang="en-US" sz="4000" dirty="0" smtClean="0">
                <a:hlinkClick r:id="rId2"/>
              </a:rPr>
              <a:t>Water Cycle Video 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PowerPoint Task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                In your science notebook:</a:t>
            </a:r>
          </a:p>
          <a:p>
            <a:pPr>
              <a:buNone/>
            </a:pPr>
            <a:r>
              <a:rPr lang="en-US" dirty="0" smtClean="0"/>
              <a:t>1.  Record song in notebook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2. Click on water cycle vocabulary words from water   cycle picture in order. 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 marL="514350" indent="-514350">
              <a:buNone/>
            </a:pPr>
            <a:r>
              <a:rPr lang="en-US" dirty="0" smtClean="0"/>
              <a:t>3.  Write and draw what the words mean</a:t>
            </a:r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4.  Click “Back” to see water cycle picture again and click on a new word!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Water Cycle Song </a:t>
            </a:r>
            <a:br>
              <a:rPr lang="en-US" dirty="0" smtClean="0"/>
            </a:br>
            <a:r>
              <a:rPr lang="en-US" sz="3100" dirty="0" smtClean="0"/>
              <a:t>Tune of “She’ll Be Coming Around the Mountain” 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Record song in your science notebook: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Water travels in a cycle, yes it does 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(use pointer finger to make a big circle)</a:t>
            </a:r>
            <a:br>
              <a:rPr lang="en-US" sz="2000" dirty="0" smtClean="0"/>
            </a:br>
            <a:r>
              <a:rPr lang="en-US" sz="2000" b="1" dirty="0" smtClean="0"/>
              <a:t>Water travels in a cycle, yes it does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	(repeat finger circle)</a:t>
            </a:r>
            <a:br>
              <a:rPr lang="en-US" sz="2000" dirty="0" smtClean="0"/>
            </a:br>
            <a:r>
              <a:rPr lang="en-US" sz="2000" b="1" dirty="0" smtClean="0"/>
              <a:t>It goes up as evaporation 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(moves hands up to the sky)</a:t>
            </a:r>
            <a:br>
              <a:rPr lang="en-US" sz="2000" dirty="0" smtClean="0"/>
            </a:br>
            <a:r>
              <a:rPr lang="en-US" sz="2000" b="1" dirty="0" smtClean="0"/>
              <a:t>Forms clouds as condensation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	(make a cloud overhead with arms)</a:t>
            </a:r>
            <a:br>
              <a:rPr lang="en-US" sz="2000" dirty="0" smtClean="0"/>
            </a:br>
            <a:r>
              <a:rPr lang="en-US" sz="2000" b="1" dirty="0" smtClean="0"/>
              <a:t>Then comes down as precipitation, yes it does!</a:t>
            </a:r>
            <a:r>
              <a:rPr lang="en-US" sz="2000" dirty="0" smtClean="0"/>
              <a:t> 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smtClean="0"/>
              <a:t>Song found from:  </a:t>
            </a:r>
            <a:r>
              <a:rPr lang="en-US" sz="1200" dirty="0" smtClean="0">
                <a:hlinkClick r:id="rId2"/>
              </a:rPr>
              <a:t>Mrs. </a:t>
            </a:r>
            <a:r>
              <a:rPr lang="en-US" sz="1200" dirty="0" err="1" smtClean="0">
                <a:hlinkClick r:id="rId2"/>
              </a:rPr>
              <a:t>Lirette’s</a:t>
            </a:r>
            <a:r>
              <a:rPr lang="en-US" sz="1200" dirty="0" smtClean="0">
                <a:hlinkClick r:id="rId2"/>
              </a:rPr>
              <a:t> Learning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971800" y="514353"/>
            <a:ext cx="3657600" cy="552448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The Water Cycle </a:t>
            </a:r>
            <a:endParaRPr lang="en-US" sz="3600" b="1" dirty="0"/>
          </a:p>
        </p:txBody>
      </p:sp>
      <p:sp>
        <p:nvSpPr>
          <p:cNvPr id="48" name="Text Placeholder 47"/>
          <p:cNvSpPr>
            <a:spLocks noGrp="1"/>
          </p:cNvSpPr>
          <p:nvPr>
            <p:ph type="body" idx="2"/>
          </p:nvPr>
        </p:nvSpPr>
        <p:spPr>
          <a:xfrm>
            <a:off x="609600" y="1676400"/>
            <a:ext cx="2743200" cy="45720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	                           </a:t>
            </a:r>
          </a:p>
          <a:p>
            <a:r>
              <a:rPr lang="en-US" dirty="0" smtClean="0"/>
              <a:t>	</a:t>
            </a:r>
          </a:p>
          <a:p>
            <a:endParaRPr lang="en-US" sz="1800" dirty="0" smtClean="0"/>
          </a:p>
          <a:p>
            <a:r>
              <a:rPr lang="en-US" sz="2000" dirty="0" smtClean="0">
                <a:hlinkClick r:id="rId3" action="ppaction://hlinksldjump"/>
              </a:rPr>
              <a:t>Precipitation</a:t>
            </a:r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</a:t>
            </a:r>
          </a:p>
          <a:p>
            <a:r>
              <a:rPr lang="en-US" dirty="0" smtClean="0"/>
              <a:t>	      </a:t>
            </a:r>
            <a:r>
              <a:rPr lang="en-US" sz="1800" dirty="0" smtClean="0"/>
              <a:t> </a:t>
            </a:r>
            <a:r>
              <a:rPr lang="en-US" sz="2000" dirty="0" smtClean="0">
                <a:hlinkClick r:id="rId4" action="ppaction://hlinksldjump"/>
              </a:rPr>
              <a:t> </a:t>
            </a:r>
            <a:r>
              <a:rPr lang="en-US" sz="2800" dirty="0" smtClean="0">
                <a:hlinkClick r:id="rId4" action="ppaction://hlinksldjump"/>
              </a:rPr>
              <a:t>Runoff</a:t>
            </a:r>
            <a:endParaRPr lang="en-US" sz="2800" dirty="0"/>
          </a:p>
        </p:txBody>
      </p:sp>
      <p:sp>
        <p:nvSpPr>
          <p:cNvPr id="11" name="Right Triangle 10"/>
          <p:cNvSpPr/>
          <p:nvPr/>
        </p:nvSpPr>
        <p:spPr>
          <a:xfrm>
            <a:off x="0" y="4648200"/>
            <a:ext cx="3200400" cy="2209800"/>
          </a:xfrm>
          <a:prstGeom prst="rtTriangle">
            <a:avLst/>
          </a:prstGeom>
          <a:solidFill>
            <a:srgbClr val="34D9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accent6"/>
                </a:solidFill>
              </a:ln>
            </a:endParaRPr>
          </a:p>
        </p:txBody>
      </p:sp>
      <p:sp>
        <p:nvSpPr>
          <p:cNvPr id="12" name="Cloud 11"/>
          <p:cNvSpPr/>
          <p:nvPr/>
        </p:nvSpPr>
        <p:spPr>
          <a:xfrm>
            <a:off x="838200" y="1828800"/>
            <a:ext cx="914400" cy="914400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loud 12"/>
          <p:cNvSpPr/>
          <p:nvPr/>
        </p:nvSpPr>
        <p:spPr>
          <a:xfrm>
            <a:off x="838200" y="990600"/>
            <a:ext cx="914400" cy="914400"/>
          </a:xfrm>
          <a:prstGeom prst="cloud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13"/>
          <p:cNvSpPr/>
          <p:nvPr/>
        </p:nvSpPr>
        <p:spPr>
          <a:xfrm>
            <a:off x="0" y="1447800"/>
            <a:ext cx="914400" cy="914400"/>
          </a:xfrm>
          <a:prstGeom prst="cloud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un 14"/>
          <p:cNvSpPr/>
          <p:nvPr/>
        </p:nvSpPr>
        <p:spPr>
          <a:xfrm>
            <a:off x="7239000" y="381000"/>
            <a:ext cx="1676400" cy="16002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rot="20853339">
            <a:off x="2972213" y="5021471"/>
            <a:ext cx="7876559" cy="2717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5" action="ppaction://hlinksldjump"/>
              </a:rPr>
              <a:t>6. Cycle Again</a:t>
            </a:r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 rot="2253503">
            <a:off x="609600" y="4648200"/>
            <a:ext cx="1066800" cy="762000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/>
          <p:cNvSpPr/>
          <p:nvPr/>
        </p:nvSpPr>
        <p:spPr>
          <a:xfrm>
            <a:off x="228600" y="3429000"/>
            <a:ext cx="76200" cy="3048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Connector 22"/>
          <p:cNvSpPr/>
          <p:nvPr/>
        </p:nvSpPr>
        <p:spPr>
          <a:xfrm>
            <a:off x="762000" y="3505200"/>
            <a:ext cx="76200" cy="3048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Connector 23"/>
          <p:cNvSpPr/>
          <p:nvPr/>
        </p:nvSpPr>
        <p:spPr>
          <a:xfrm>
            <a:off x="914400" y="3124200"/>
            <a:ext cx="76200" cy="3048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/>
          <p:cNvSpPr/>
          <p:nvPr/>
        </p:nvSpPr>
        <p:spPr>
          <a:xfrm>
            <a:off x="304800" y="3048000"/>
            <a:ext cx="76200" cy="3048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/>
          <p:cNvSpPr/>
          <p:nvPr/>
        </p:nvSpPr>
        <p:spPr>
          <a:xfrm flipV="1">
            <a:off x="533400" y="2438400"/>
            <a:ext cx="76200" cy="3048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/>
          <p:cNvSpPr/>
          <p:nvPr/>
        </p:nvSpPr>
        <p:spPr>
          <a:xfrm>
            <a:off x="457200" y="3276600"/>
            <a:ext cx="76200" cy="3048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609600" y="3124200"/>
            <a:ext cx="76200" cy="3048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 rot="16200000">
            <a:off x="7086899" y="3574857"/>
            <a:ext cx="978666" cy="604959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loud 29"/>
          <p:cNvSpPr/>
          <p:nvPr/>
        </p:nvSpPr>
        <p:spPr>
          <a:xfrm>
            <a:off x="4419600" y="2362200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Cloud 30"/>
          <p:cNvSpPr/>
          <p:nvPr/>
        </p:nvSpPr>
        <p:spPr>
          <a:xfrm>
            <a:off x="3733800" y="2133600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loud 31"/>
          <p:cNvSpPr/>
          <p:nvPr/>
        </p:nvSpPr>
        <p:spPr>
          <a:xfrm>
            <a:off x="5029200" y="2057400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/>
          <p:cNvSpPr/>
          <p:nvPr/>
        </p:nvSpPr>
        <p:spPr>
          <a:xfrm rot="9190435">
            <a:off x="6381305" y="1871092"/>
            <a:ext cx="978408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381000" y="4876800"/>
            <a:ext cx="2743200" cy="192024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2" name="Flowchart: Connector 41"/>
          <p:cNvSpPr/>
          <p:nvPr/>
        </p:nvSpPr>
        <p:spPr>
          <a:xfrm>
            <a:off x="152400" y="2590800"/>
            <a:ext cx="2286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Connector 42"/>
          <p:cNvSpPr/>
          <p:nvPr/>
        </p:nvSpPr>
        <p:spPr>
          <a:xfrm>
            <a:off x="1219200" y="32766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eft Arrow 45"/>
          <p:cNvSpPr/>
          <p:nvPr/>
        </p:nvSpPr>
        <p:spPr>
          <a:xfrm>
            <a:off x="2438400" y="2133600"/>
            <a:ext cx="902208" cy="484632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Content Placeholder 4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hlinkClick r:id="rId6" action="ppaction://hlinksldjump"/>
              </a:rPr>
              <a:t>Condensation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</a:t>
            </a:r>
            <a:r>
              <a:rPr lang="en-US" dirty="0" smtClean="0">
                <a:hlinkClick r:id="rId7" action="ppaction://hlinksldjump"/>
              </a:rPr>
              <a:t>Evaporation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			</a:t>
            </a:r>
            <a:r>
              <a:rPr lang="en-US" sz="2400" dirty="0" smtClean="0"/>
              <a:t>5.</a:t>
            </a:r>
            <a:r>
              <a:rPr lang="en-US" dirty="0" smtClean="0">
                <a:hlinkClick r:id="rId8" action="ppaction://hlinksldjump"/>
              </a:rPr>
              <a:t>Lake Collection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096000" y="2743200"/>
            <a:ext cx="377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200400" y="1752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28600" y="2743201"/>
            <a:ext cx="381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3.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1676400" y="5486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4114800" cy="781048"/>
          </a:xfrm>
        </p:spPr>
        <p:txBody>
          <a:bodyPr/>
          <a:lstStyle/>
          <a:p>
            <a:r>
              <a:rPr lang="en-US" sz="5000" dirty="0" smtClean="0"/>
              <a:t>Evaporation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sun heats up the water.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Water evaporates the lake and goes into air as water vapor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Can’t see water vapor, but it is all around us  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1000" dirty="0" smtClean="0"/>
              <a:t>	</a:t>
            </a:r>
          </a:p>
          <a:p>
            <a:pPr>
              <a:buNone/>
            </a:pPr>
            <a:r>
              <a:rPr lang="en-US" sz="1000" dirty="0" smtClean="0"/>
              <a:t>		</a:t>
            </a:r>
            <a:r>
              <a:rPr lang="en-US" sz="1200" dirty="0" smtClean="0"/>
              <a:t>Photo Flicker  </a:t>
            </a:r>
            <a:r>
              <a:rPr lang="en-US" sz="1200" dirty="0" err="1" smtClean="0"/>
              <a:t>sfgamchick</a:t>
            </a:r>
            <a:endParaRPr lang="en-US" sz="1200" dirty="0" smtClean="0"/>
          </a:p>
          <a:p>
            <a:pPr>
              <a:buNone/>
            </a:pPr>
            <a:r>
              <a:rPr lang="en-US" sz="1000" dirty="0" smtClean="0"/>
              <a:t>				</a:t>
            </a:r>
            <a:r>
              <a:rPr lang="en-US" sz="5400" dirty="0" smtClean="0">
                <a:hlinkClick r:id="rId2" action="ppaction://hlinksldjump"/>
              </a:rPr>
              <a:t>Back</a:t>
            </a:r>
            <a:r>
              <a:rPr lang="en-US" sz="5400" dirty="0" smtClean="0"/>
              <a:t> 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pic>
        <p:nvPicPr>
          <p:cNvPr id="6" name="Picture 5" descr="evapora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524000"/>
            <a:ext cx="4800600" cy="36004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81400" y="5445921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@</a:t>
            </a:r>
            <a:r>
              <a:rPr lang="en-US" sz="1200" dirty="0" err="1" smtClean="0"/>
              <a:t>sfgamchick</a:t>
            </a:r>
            <a:r>
              <a:rPr lang="en-US" sz="1200" dirty="0" smtClean="0"/>
              <a:t> “</a:t>
            </a:r>
            <a:r>
              <a:rPr lang="en-US" sz="1200" dirty="0" smtClean="0">
                <a:hlinkClick r:id="rId4"/>
              </a:rPr>
              <a:t>Lake Michigan” </a:t>
            </a:r>
            <a:r>
              <a:rPr lang="en-US" sz="1200" dirty="0" smtClean="0"/>
              <a:t>August 8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2007 via </a:t>
            </a:r>
            <a:r>
              <a:rPr lang="en-US" sz="1200" dirty="0" err="1" smtClean="0"/>
              <a:t>Flickr</a:t>
            </a:r>
            <a:r>
              <a:rPr lang="en-US" sz="1200" dirty="0" smtClean="0"/>
              <a:t>, Creative Commons Attribution.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4191000" cy="857248"/>
          </a:xfrm>
        </p:spPr>
        <p:txBody>
          <a:bodyPr/>
          <a:lstStyle/>
          <a:p>
            <a:r>
              <a:rPr lang="en-US" sz="5000" dirty="0" smtClean="0"/>
              <a:t>Condensation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3400" dirty="0" smtClean="0"/>
              <a:t>Water in the air cools</a:t>
            </a:r>
          </a:p>
          <a:p>
            <a:pPr>
              <a:buFont typeface="Arial" pitchFamily="34" charset="0"/>
              <a:buChar char="•"/>
            </a:pPr>
            <a:endParaRPr lang="en-US" sz="3400" dirty="0" smtClean="0"/>
          </a:p>
          <a:p>
            <a:pPr>
              <a:buFont typeface="Arial" pitchFamily="34" charset="0"/>
              <a:buChar char="•"/>
            </a:pPr>
            <a:r>
              <a:rPr lang="en-US" sz="3400" dirty="0" smtClean="0"/>
              <a:t>Little water vapors turns into tiny water droplets</a:t>
            </a:r>
          </a:p>
          <a:p>
            <a:pPr>
              <a:buFont typeface="Arial" pitchFamily="34" charset="0"/>
              <a:buChar char="•"/>
            </a:pPr>
            <a:endParaRPr lang="en-US" sz="3400" dirty="0" smtClean="0"/>
          </a:p>
          <a:p>
            <a:pPr>
              <a:buFont typeface="Arial" pitchFamily="34" charset="0"/>
              <a:buChar char="•"/>
            </a:pPr>
            <a:r>
              <a:rPr lang="en-US" sz="3400" dirty="0" smtClean="0"/>
              <a:t>Water droplets go together forms into clouds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900" dirty="0" smtClean="0"/>
          </a:p>
          <a:p>
            <a:r>
              <a:rPr lang="en-US" sz="1900" dirty="0" smtClean="0"/>
              <a:t> Photo Flicker xray10</a:t>
            </a:r>
            <a:endParaRPr lang="en-US" sz="1900" dirty="0"/>
          </a:p>
        </p:txBody>
      </p:sp>
      <p:pic>
        <p:nvPicPr>
          <p:cNvPr id="5" name="Content Placeholder 4" descr="lak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2045493"/>
            <a:ext cx="4959350" cy="3719513"/>
          </a:xfrm>
        </p:spPr>
      </p:pic>
      <p:sp>
        <p:nvSpPr>
          <p:cNvPr id="6" name="TextBox 5"/>
          <p:cNvSpPr txBox="1"/>
          <p:nvPr/>
        </p:nvSpPr>
        <p:spPr>
          <a:xfrm>
            <a:off x="6781800" y="586740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hlinkClick r:id="rId3" action="ppaction://hlinksldjump"/>
              </a:rPr>
              <a:t>Back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5791201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@xray10 “Sleeping Bear Dunes National Lakeshore” August 25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2010 via Flicker, Creative Commons Attribute.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4419600" cy="685800"/>
          </a:xfrm>
        </p:spPr>
        <p:txBody>
          <a:bodyPr/>
          <a:lstStyle/>
          <a:p>
            <a:r>
              <a:rPr lang="en-US" sz="5000" dirty="0" smtClean="0"/>
              <a:t>Precipitation</a:t>
            </a:r>
            <a:r>
              <a:rPr lang="en-US" sz="3200" u="sng" dirty="0" smtClean="0"/>
              <a:t> </a:t>
            </a:r>
            <a:endParaRPr lang="en-US" sz="3200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4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8000" dirty="0" smtClean="0"/>
              <a:t>Clouds can’t hold the water</a:t>
            </a:r>
          </a:p>
          <a:p>
            <a:pPr>
              <a:buFont typeface="Arial" pitchFamily="34" charset="0"/>
              <a:buChar char="•"/>
            </a:pPr>
            <a:endParaRPr lang="en-US" sz="8000" dirty="0" smtClean="0"/>
          </a:p>
          <a:p>
            <a:pPr>
              <a:buFont typeface="Arial" pitchFamily="34" charset="0"/>
              <a:buChar char="•"/>
            </a:pPr>
            <a:r>
              <a:rPr lang="en-US" sz="8000" dirty="0" smtClean="0"/>
              <a:t>Water falls to the ground</a:t>
            </a:r>
          </a:p>
          <a:p>
            <a:pPr>
              <a:buFont typeface="Arial" pitchFamily="34" charset="0"/>
              <a:buChar char="•"/>
            </a:pPr>
            <a:endParaRPr lang="en-US" sz="8000" dirty="0" smtClean="0"/>
          </a:p>
          <a:p>
            <a:pPr>
              <a:buFont typeface="Arial" pitchFamily="34" charset="0"/>
              <a:buChar char="•"/>
            </a:pPr>
            <a:r>
              <a:rPr lang="en-US" sz="8000" dirty="0" smtClean="0"/>
              <a:t>Rain, snow, hail or sleet drops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" name="Picture Placeholder 9" descr="rai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400800" y="1219200"/>
            <a:ext cx="2472475" cy="3177989"/>
          </a:xfrm>
        </p:spPr>
      </p:pic>
      <p:pic>
        <p:nvPicPr>
          <p:cNvPr id="6146" name="Picture 2" descr="http://farm3.staticflickr.com/2361/2052772050_3d7f3560e3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1066800"/>
            <a:ext cx="2478087" cy="37208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53200" y="4495800"/>
            <a:ext cx="1981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1200" dirty="0" smtClean="0"/>
              <a:t>@Lab2112, </a:t>
            </a:r>
            <a:r>
              <a:rPr lang="en-US" sz="1200" dirty="0" smtClean="0">
                <a:hlinkClick r:id="rId5"/>
              </a:rPr>
              <a:t>Finally, it Snowed</a:t>
            </a:r>
            <a:r>
              <a:rPr lang="en-US" sz="1200" dirty="0" smtClean="0"/>
              <a:t>” January 18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2007 via </a:t>
            </a:r>
            <a:r>
              <a:rPr lang="en-US" sz="1200" dirty="0" err="1" smtClean="0"/>
              <a:t>Flickr</a:t>
            </a:r>
            <a:r>
              <a:rPr lang="en-US" sz="1200" dirty="0" smtClean="0"/>
              <a:t>, Creative Commons Attribution.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4122738" y="4800600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dirty="0" smtClean="0">
                <a:solidFill>
                  <a:prstClr val="black"/>
                </a:solidFill>
              </a:rPr>
              <a:t>@</a:t>
            </a:r>
            <a:r>
              <a:rPr lang="en-US" sz="1200" dirty="0" err="1" smtClean="0">
                <a:solidFill>
                  <a:prstClr val="black"/>
                </a:solidFill>
              </a:rPr>
              <a:t>AlexRX</a:t>
            </a:r>
            <a:r>
              <a:rPr lang="en-US" sz="1200" dirty="0" smtClean="0">
                <a:solidFill>
                  <a:prstClr val="black"/>
                </a:solidFill>
              </a:rPr>
              <a:t> “</a:t>
            </a:r>
            <a:r>
              <a:rPr lang="en-US" sz="1200" dirty="0" smtClean="0">
                <a:solidFill>
                  <a:prstClr val="black"/>
                </a:solidFill>
                <a:hlinkClick r:id="rId6"/>
              </a:rPr>
              <a:t>Rain</a:t>
            </a:r>
            <a:r>
              <a:rPr lang="en-US" sz="1200" dirty="0" smtClean="0">
                <a:solidFill>
                  <a:prstClr val="black"/>
                </a:solidFill>
              </a:rPr>
              <a:t>”, November 21, 2007 via Flicker,</a:t>
            </a:r>
          </a:p>
          <a:p>
            <a:pPr lvl="0"/>
            <a:r>
              <a:rPr lang="en-US" sz="1200" dirty="0" smtClean="0">
                <a:solidFill>
                  <a:prstClr val="black"/>
                </a:solidFill>
              </a:rPr>
              <a:t>Creative Commons Attribution. 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72200" y="5715000"/>
            <a:ext cx="2133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hlinkClick r:id="rId7" action="ppaction://hlinksldjump"/>
              </a:rPr>
              <a:t>Back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1365</TotalTime>
  <Words>559</Words>
  <Application>Microsoft Office PowerPoint</Application>
  <PresentationFormat>On-screen Show (4:3)</PresentationFormat>
  <Paragraphs>170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Fluid Earth Water, Water, Everywhere!</vt:lpstr>
      <vt:lpstr> Water Cycle </vt:lpstr>
      <vt:lpstr>Brain Pop Video-Water Cycle </vt:lpstr>
      <vt:lpstr>PowerPoint Task </vt:lpstr>
      <vt:lpstr>       Water Cycle Song  Tune of “She’ll Be Coming Around the Mountain” </vt:lpstr>
      <vt:lpstr>The Water Cycle </vt:lpstr>
      <vt:lpstr>Evaporation </vt:lpstr>
      <vt:lpstr>Condensation </vt:lpstr>
      <vt:lpstr>Precipitation </vt:lpstr>
      <vt:lpstr>Runoff </vt:lpstr>
      <vt:lpstr>Collection</vt:lpstr>
      <vt:lpstr>  Water goes around and around    </vt:lpstr>
      <vt:lpstr>Interactive Water Cycle </vt:lpstr>
      <vt:lpstr>Water Cycle Board </vt:lpstr>
      <vt:lpstr> 2nd Graders Explaining the Water Cycle </vt:lpstr>
      <vt:lpstr>Water Cycle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Earth Water, Water, Everywhere!</dc:title>
  <dc:creator>gordo740</dc:creator>
  <cp:lastModifiedBy>gordo740</cp:lastModifiedBy>
  <cp:revision>97</cp:revision>
  <dcterms:created xsi:type="dcterms:W3CDTF">2013-07-03T16:38:50Z</dcterms:created>
  <dcterms:modified xsi:type="dcterms:W3CDTF">2013-07-06T18:17:13Z</dcterms:modified>
</cp:coreProperties>
</file>